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0"/>
  </p:notesMasterIdLst>
  <p:sldIdLst>
    <p:sldId id="358" r:id="rId2"/>
    <p:sldId id="392" r:id="rId3"/>
    <p:sldId id="393" r:id="rId4"/>
    <p:sldId id="384" r:id="rId5"/>
    <p:sldId id="385" r:id="rId6"/>
    <p:sldId id="386" r:id="rId7"/>
    <p:sldId id="387" r:id="rId8"/>
    <p:sldId id="409" r:id="rId9"/>
    <p:sldId id="410" r:id="rId10"/>
    <p:sldId id="381" r:id="rId11"/>
    <p:sldId id="382" r:id="rId12"/>
    <p:sldId id="404" r:id="rId13"/>
    <p:sldId id="405" r:id="rId14"/>
    <p:sldId id="383" r:id="rId15"/>
    <p:sldId id="406" r:id="rId16"/>
    <p:sldId id="390" r:id="rId17"/>
    <p:sldId id="391" r:id="rId18"/>
    <p:sldId id="394" r:id="rId19"/>
    <p:sldId id="395" r:id="rId20"/>
    <p:sldId id="396" r:id="rId21"/>
    <p:sldId id="397" r:id="rId22"/>
    <p:sldId id="398" r:id="rId23"/>
    <p:sldId id="399" r:id="rId24"/>
    <p:sldId id="400" r:id="rId25"/>
    <p:sldId id="401" r:id="rId26"/>
    <p:sldId id="402" r:id="rId27"/>
    <p:sldId id="403" r:id="rId28"/>
    <p:sldId id="326"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4" autoAdjust="0"/>
    <p:restoredTop sz="94660"/>
  </p:normalViewPr>
  <p:slideViewPr>
    <p:cSldViewPr snapToGrid="0">
      <p:cViewPr varScale="1">
        <p:scale>
          <a:sx n="76" d="100"/>
          <a:sy n="76" d="100"/>
        </p:scale>
        <p:origin x="-64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B641A7-CB91-4ED3-816A-70E90110DD91}" type="datetimeFigureOut">
              <a:rPr lang="en-US" smtClean="0"/>
              <a:pPr/>
              <a:t>2/22/2024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2CC985-A42A-4542-9693-57CE87A9CA51}" type="slidenum">
              <a:rPr lang="en-US" smtClean="0"/>
              <a:pPr/>
              <a:t>‹#›</a:t>
            </a:fld>
            <a:endParaRPr lang="en-US"/>
          </a:p>
        </p:txBody>
      </p:sp>
    </p:spTree>
    <p:extLst>
      <p:ext uri="{BB962C8B-B14F-4D97-AF65-F5344CB8AC3E}">
        <p14:creationId xmlns:p14="http://schemas.microsoft.com/office/powerpoint/2010/main" val="1002020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8ED89BD2-8711-4E55-ABB5-29C1E186740A}" type="datetimeFigureOut">
              <a:rPr lang="en-US" smtClean="0"/>
              <a:pPr/>
              <a:t>2/22/2024</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967DE26C-328D-42C7-BD20-8C9B0D574CAD}"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495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2/22/2024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3616542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2/22/2024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55835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2/22/2024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87924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2/22/2024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4078846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2/22/2024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79795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2/22/2024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9145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2/22/2024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2510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2/22/2024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00811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2/22/2024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1600141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2/22/2024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64793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D89BD2-8711-4E55-ABB5-29C1E186740A}" type="datetimeFigureOut">
              <a:rPr lang="en-US" smtClean="0"/>
              <a:pPr/>
              <a:t>2/22/2024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2042572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ED89BD2-8711-4E55-ABB5-29C1E186740A}" type="datetimeFigureOut">
              <a:rPr lang="en-US" smtClean="0"/>
              <a:pPr/>
              <a:t>2/22/2024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7DE26C-328D-42C7-BD20-8C9B0D574CAD}"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3906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ED89BD2-8711-4E55-ABB5-29C1E186740A}" type="datetimeFigureOut">
              <a:rPr lang="en-US" smtClean="0"/>
              <a:pPr/>
              <a:t>2/22/2024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01218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89BD2-8711-4E55-ABB5-29C1E186740A}" type="datetimeFigureOut">
              <a:rPr lang="en-US" smtClean="0"/>
              <a:pPr/>
              <a:t>2/22/2024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2514911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2/22/2024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463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2/22/2024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1362909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ED89BD2-8711-4E55-ABB5-29C1E186740A}" type="datetimeFigureOut">
              <a:rPr lang="en-US" smtClean="0"/>
              <a:pPr/>
              <a:t>2/22/2024</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67DE26C-328D-42C7-BD20-8C9B0D574CAD}" type="slidenum">
              <a:rPr lang="en-US" smtClean="0"/>
              <a:pPr/>
              <a:t>‹#›</a:t>
            </a:fld>
            <a:endParaRPr lang="en-US"/>
          </a:p>
        </p:txBody>
      </p:sp>
    </p:spTree>
    <p:extLst>
      <p:ext uri="{BB962C8B-B14F-4D97-AF65-F5344CB8AC3E}">
        <p14:creationId xmlns:p14="http://schemas.microsoft.com/office/powerpoint/2010/main" val="10132125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B54CB27-8239-4545-8E89-1C2718E32895}"/>
              </a:ext>
            </a:extLst>
          </p:cNvPr>
          <p:cNvSpPr>
            <a:spLocks noGrp="1"/>
          </p:cNvSpPr>
          <p:nvPr>
            <p:ph type="title"/>
          </p:nvPr>
        </p:nvSpPr>
        <p:spPr>
          <a:xfrm>
            <a:off x="1234442" y="1213780"/>
            <a:ext cx="9601196" cy="1303867"/>
          </a:xfrm>
        </p:spPr>
        <p:txBody>
          <a:bodyPr>
            <a:normAutofit fontScale="90000"/>
          </a:bodyPr>
          <a:lstStyle/>
          <a:p>
            <a:r>
              <a:rPr lang="en-US" dirty="0"/>
              <a:t>TERM AND DEFINITION OF MEDICINE. INTRODUCTION TO MEDICINE</a:t>
            </a:r>
          </a:p>
        </p:txBody>
      </p:sp>
    </p:spTree>
    <p:extLst>
      <p:ext uri="{BB962C8B-B14F-4D97-AF65-F5344CB8AC3E}">
        <p14:creationId xmlns:p14="http://schemas.microsoft.com/office/powerpoint/2010/main" val="3753725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Stages in the development of medicine</a:t>
            </a:r>
          </a:p>
        </p:txBody>
      </p:sp>
      <p:sp>
        <p:nvSpPr>
          <p:cNvPr id="3" name="Content Placeholder 2"/>
          <p:cNvSpPr>
            <a:spLocks noGrp="1"/>
          </p:cNvSpPr>
          <p:nvPr>
            <p:ph idx="1"/>
          </p:nvPr>
        </p:nvSpPr>
        <p:spPr/>
        <p:txBody>
          <a:bodyPr>
            <a:normAutofit lnSpcReduction="10000"/>
          </a:bodyPr>
          <a:lstStyle/>
          <a:p>
            <a:pPr algn="just"/>
            <a:r>
              <a:rPr lang="en-US" dirty="0"/>
              <a:t>The development of medicine throughout history can be divided into several </a:t>
            </a:r>
            <a:r>
              <a:rPr lang="en-US" dirty="0">
                <a:solidFill>
                  <a:srgbClr val="FF0000"/>
                </a:solidFill>
              </a:rPr>
              <a:t>key</a:t>
            </a:r>
            <a:r>
              <a:rPr lang="en-US" dirty="0"/>
              <a:t> stages. These phases are not strictly separated, but often overlap and influence each other, but they help us better understand the evolution of medical practice.</a:t>
            </a:r>
            <a:endParaRPr lang="sr-Cyrl-RS" dirty="0"/>
          </a:p>
          <a:p>
            <a:pPr algn="just"/>
            <a:r>
              <a:rPr lang="en-US" b="1" dirty="0"/>
              <a:t>Primitive Medicine and Magic: </a:t>
            </a:r>
            <a:r>
              <a:rPr lang="en-US" dirty="0">
                <a:solidFill>
                  <a:schemeClr val="tx1"/>
                </a:solidFill>
              </a:rPr>
              <a:t>In the earliest stages of human history, medicine was associated with magical and religious beliefs. Doctors and shamans used various rituals, herbs and charms in an attempt to cure diseases. This phase of medical development was marked by </a:t>
            </a:r>
            <a:r>
              <a:rPr lang="en-US" dirty="0"/>
              <a:t>little understanding of anatomy and physiology.</a:t>
            </a:r>
            <a:endParaRPr lang="ru-RU" dirty="0"/>
          </a:p>
        </p:txBody>
      </p:sp>
    </p:spTree>
    <p:extLst>
      <p:ext uri="{BB962C8B-B14F-4D97-AF65-F5344CB8AC3E}">
        <p14:creationId xmlns:p14="http://schemas.microsoft.com/office/powerpoint/2010/main" val="26924270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Stages in the development of medicine</a:t>
            </a:r>
          </a:p>
        </p:txBody>
      </p:sp>
      <p:sp>
        <p:nvSpPr>
          <p:cNvPr id="3" name="Content Placeholder 2"/>
          <p:cNvSpPr>
            <a:spLocks noGrp="1"/>
          </p:cNvSpPr>
          <p:nvPr>
            <p:ph idx="1"/>
          </p:nvPr>
        </p:nvSpPr>
        <p:spPr/>
        <p:txBody>
          <a:bodyPr>
            <a:normAutofit/>
          </a:bodyPr>
          <a:lstStyle/>
          <a:p>
            <a:pPr algn="just"/>
            <a:r>
              <a:rPr lang="en-US" b="1" dirty="0">
                <a:solidFill>
                  <a:schemeClr val="tx1"/>
                </a:solidFill>
              </a:rPr>
              <a:t>Antiquity: </a:t>
            </a:r>
            <a:r>
              <a:rPr lang="en-US" dirty="0">
                <a:solidFill>
                  <a:schemeClr val="tx1"/>
                </a:solidFill>
              </a:rPr>
              <a:t>The period of antiquity, especially in ancient civilizations such as ancient Egypt, Mesopotamia, Greece, and Rome, brought significant advances in medicine. </a:t>
            </a:r>
            <a:endParaRPr lang="en-US" dirty="0" smtClean="0">
              <a:solidFill>
                <a:schemeClr val="tx1"/>
              </a:solidFill>
            </a:endParaRPr>
          </a:p>
          <a:p>
            <a:pPr algn="just"/>
            <a:r>
              <a:rPr lang="en-US" dirty="0" smtClean="0">
                <a:solidFill>
                  <a:schemeClr val="tx1"/>
                </a:solidFill>
              </a:rPr>
              <a:t>Hippocrates</a:t>
            </a:r>
            <a:r>
              <a:rPr lang="en-US" dirty="0">
                <a:solidFill>
                  <a:schemeClr val="tx1"/>
                </a:solidFill>
              </a:rPr>
              <a:t>, known as the "father of medicine", established an ethical framework for medical practice and developed a theory of humor. </a:t>
            </a:r>
            <a:endParaRPr lang="en-US" dirty="0" smtClean="0">
              <a:solidFill>
                <a:schemeClr val="tx1"/>
              </a:solidFill>
            </a:endParaRPr>
          </a:p>
          <a:p>
            <a:pPr algn="just"/>
            <a:r>
              <a:rPr lang="en-US" dirty="0" smtClean="0">
                <a:solidFill>
                  <a:schemeClr val="tx1"/>
                </a:solidFill>
              </a:rPr>
              <a:t>Roman </a:t>
            </a:r>
            <a:r>
              <a:rPr lang="en-US" dirty="0">
                <a:solidFill>
                  <a:schemeClr val="tx1"/>
                </a:solidFill>
              </a:rPr>
              <a:t>doctors contributed to the development of hygiene and public health</a:t>
            </a:r>
            <a:r>
              <a:rPr lang="en-US" dirty="0" smtClean="0">
                <a:solidFill>
                  <a:schemeClr val="tx1"/>
                </a:solidFill>
              </a:rPr>
              <a:t>.</a:t>
            </a:r>
            <a:endParaRPr lang="en-US" dirty="0">
              <a:solidFill>
                <a:schemeClr val="tx1"/>
              </a:solidFill>
            </a:endParaRPr>
          </a:p>
        </p:txBody>
      </p:sp>
    </p:spTree>
    <p:extLst>
      <p:ext uri="{BB962C8B-B14F-4D97-AF65-F5344CB8AC3E}">
        <p14:creationId xmlns:p14="http://schemas.microsoft.com/office/powerpoint/2010/main" val="19479259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b="1" dirty="0">
                <a:solidFill>
                  <a:schemeClr val="tx1"/>
                </a:solidFill>
              </a:rPr>
              <a:t>Middle Ages: </a:t>
            </a:r>
            <a:r>
              <a:rPr lang="en-US" dirty="0">
                <a:solidFill>
                  <a:schemeClr val="tx1"/>
                </a:solidFill>
              </a:rPr>
              <a:t>In the Middle Ages, medicine was deeply rooted in church doctrines. </a:t>
            </a:r>
            <a:endParaRPr lang="en-US" dirty="0" smtClean="0">
              <a:solidFill>
                <a:schemeClr val="tx1"/>
              </a:solidFill>
            </a:endParaRPr>
          </a:p>
          <a:p>
            <a:pPr algn="just"/>
            <a:r>
              <a:rPr lang="en-US" dirty="0" smtClean="0">
                <a:solidFill>
                  <a:schemeClr val="tx1"/>
                </a:solidFill>
              </a:rPr>
              <a:t>Universities </a:t>
            </a:r>
            <a:r>
              <a:rPr lang="en-US" dirty="0">
                <a:solidFill>
                  <a:schemeClr val="tx1"/>
                </a:solidFill>
              </a:rPr>
              <a:t>have become centers of medical education. </a:t>
            </a:r>
            <a:endParaRPr lang="en-US" dirty="0" smtClean="0">
              <a:solidFill>
                <a:schemeClr val="tx1"/>
              </a:solidFill>
            </a:endParaRPr>
          </a:p>
          <a:p>
            <a:pPr algn="just"/>
            <a:r>
              <a:rPr lang="en-US" dirty="0" smtClean="0">
                <a:solidFill>
                  <a:schemeClr val="tx1"/>
                </a:solidFill>
              </a:rPr>
              <a:t>However</a:t>
            </a:r>
            <a:r>
              <a:rPr lang="en-US" dirty="0">
                <a:solidFill>
                  <a:schemeClr val="tx1"/>
                </a:solidFill>
              </a:rPr>
              <a:t>, advances in anatomy and physiology were limited, and many practices were based on inherited knowledge and tradition</a:t>
            </a:r>
            <a:r>
              <a:rPr lang="en-US" dirty="0" smtClean="0">
                <a:solidFill>
                  <a:schemeClr val="tx1"/>
                </a:solidFill>
              </a:rPr>
              <a:t>.</a:t>
            </a:r>
            <a:endParaRPr lang="en-US" dirty="0">
              <a:solidFill>
                <a:schemeClr val="tx1"/>
              </a:solidFill>
            </a:endParaRPr>
          </a:p>
        </p:txBody>
      </p:sp>
      <p:sp>
        <p:nvSpPr>
          <p:cNvPr id="4" name="Title 1"/>
          <p:cNvSpPr>
            <a:spLocks noGrp="1"/>
          </p:cNvSpPr>
          <p:nvPr>
            <p:ph type="title"/>
          </p:nvPr>
        </p:nvSpPr>
        <p:spPr/>
        <p:txBody>
          <a:bodyPr>
            <a:normAutofit/>
          </a:bodyPr>
          <a:lstStyle/>
          <a:p>
            <a:r>
              <a:rPr lang="en-US" dirty="0"/>
              <a:t>Stages in the development of medicine</a:t>
            </a:r>
          </a:p>
        </p:txBody>
      </p:sp>
    </p:spTree>
    <p:extLst>
      <p:ext uri="{BB962C8B-B14F-4D97-AF65-F5344CB8AC3E}">
        <p14:creationId xmlns:p14="http://schemas.microsoft.com/office/powerpoint/2010/main" val="20076661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b="1" dirty="0">
                <a:solidFill>
                  <a:schemeClr val="tx1"/>
                </a:solidFill>
              </a:rPr>
              <a:t>The Renaissance and the Development of Experimental Medicine: </a:t>
            </a:r>
            <a:r>
              <a:rPr lang="en-US" dirty="0">
                <a:solidFill>
                  <a:schemeClr val="tx1"/>
                </a:solidFill>
              </a:rPr>
              <a:t>The Renaissance brought renewed interest in science and humanism</a:t>
            </a:r>
            <a:r>
              <a:rPr lang="en-US" dirty="0" smtClean="0">
                <a:solidFill>
                  <a:schemeClr val="tx1"/>
                </a:solidFill>
              </a:rPr>
              <a:t>.</a:t>
            </a:r>
          </a:p>
          <a:p>
            <a:pPr algn="just"/>
            <a:r>
              <a:rPr lang="en-US" dirty="0" smtClean="0">
                <a:solidFill>
                  <a:schemeClr val="tx1"/>
                </a:solidFill>
              </a:rPr>
              <a:t> </a:t>
            </a:r>
            <a:r>
              <a:rPr lang="en-US" dirty="0">
                <a:solidFill>
                  <a:schemeClr val="tx1"/>
                </a:solidFill>
              </a:rPr>
              <a:t>Andreas Vesalius, with his work on anatomy, revolutionized the understanding of the human body. </a:t>
            </a:r>
            <a:endParaRPr lang="en-US" dirty="0" smtClean="0">
              <a:solidFill>
                <a:schemeClr val="tx1"/>
              </a:solidFill>
            </a:endParaRPr>
          </a:p>
          <a:p>
            <a:pPr algn="just"/>
            <a:r>
              <a:rPr lang="en-US" dirty="0" smtClean="0">
                <a:solidFill>
                  <a:schemeClr val="tx1"/>
                </a:solidFill>
              </a:rPr>
              <a:t>The </a:t>
            </a:r>
            <a:r>
              <a:rPr lang="en-US" dirty="0">
                <a:solidFill>
                  <a:schemeClr val="tx1"/>
                </a:solidFill>
              </a:rPr>
              <a:t>development of the microscope enabled the study of microscopic organisms and laid the foundation for microbiology.</a:t>
            </a:r>
          </a:p>
          <a:p>
            <a:endParaRPr lang="en-US" dirty="0"/>
          </a:p>
          <a:p>
            <a:endParaRPr lang="en-US" dirty="0"/>
          </a:p>
        </p:txBody>
      </p:sp>
      <p:sp>
        <p:nvSpPr>
          <p:cNvPr id="4" name="Title 1"/>
          <p:cNvSpPr>
            <a:spLocks noGrp="1"/>
          </p:cNvSpPr>
          <p:nvPr>
            <p:ph type="title"/>
          </p:nvPr>
        </p:nvSpPr>
        <p:spPr/>
        <p:txBody>
          <a:bodyPr>
            <a:normAutofit/>
          </a:bodyPr>
          <a:lstStyle/>
          <a:p>
            <a:r>
              <a:rPr lang="en-US" dirty="0"/>
              <a:t>Stages in the development of medicine</a:t>
            </a:r>
          </a:p>
        </p:txBody>
      </p:sp>
    </p:spTree>
    <p:extLst>
      <p:ext uri="{BB962C8B-B14F-4D97-AF65-F5344CB8AC3E}">
        <p14:creationId xmlns:p14="http://schemas.microsoft.com/office/powerpoint/2010/main" val="25811362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Stages in the development of medicine</a:t>
            </a:r>
          </a:p>
        </p:txBody>
      </p:sp>
      <p:sp>
        <p:nvSpPr>
          <p:cNvPr id="3" name="Content Placeholder 2"/>
          <p:cNvSpPr>
            <a:spLocks noGrp="1"/>
          </p:cNvSpPr>
          <p:nvPr>
            <p:ph idx="1"/>
          </p:nvPr>
        </p:nvSpPr>
        <p:spPr/>
        <p:txBody>
          <a:bodyPr>
            <a:normAutofit/>
          </a:bodyPr>
          <a:lstStyle/>
          <a:p>
            <a:pPr lvl="0" algn="just">
              <a:buClr>
                <a:srgbClr val="83992A"/>
              </a:buClr>
            </a:pPr>
            <a:r>
              <a:rPr lang="en-US" sz="2200" b="1" dirty="0">
                <a:solidFill>
                  <a:schemeClr val="tx1"/>
                </a:solidFill>
              </a:rPr>
              <a:t>Modern Medicine: </a:t>
            </a:r>
            <a:r>
              <a:rPr lang="en-US" sz="2200" dirty="0">
                <a:solidFill>
                  <a:schemeClr val="tx1"/>
                </a:solidFill>
              </a:rPr>
              <a:t>In the 19th and 20th centuries, medicine experienced dramatic advances. Discoveries such as vaccination, antibiotics, anesthesia, and radiology transformed medical practice. Developments in genetics and molecular biology have led to a better understanding of disease at the molecular level</a:t>
            </a:r>
            <a:r>
              <a:rPr lang="en-US" sz="2200" dirty="0" smtClean="0">
                <a:solidFill>
                  <a:schemeClr val="tx1"/>
                </a:solidFill>
              </a:rPr>
              <a:t>.</a:t>
            </a:r>
            <a:endParaRPr lang="en-US" sz="2200" dirty="0">
              <a:solidFill>
                <a:schemeClr val="tx1"/>
              </a:solidFill>
            </a:endParaRPr>
          </a:p>
        </p:txBody>
      </p:sp>
    </p:spTree>
    <p:extLst>
      <p:ext uri="{BB962C8B-B14F-4D97-AF65-F5344CB8AC3E}">
        <p14:creationId xmlns:p14="http://schemas.microsoft.com/office/powerpoint/2010/main" val="34243250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b="1" dirty="0">
                <a:solidFill>
                  <a:schemeClr val="tx1"/>
                </a:solidFill>
              </a:rPr>
              <a:t>Contemporary Medicine: </a:t>
            </a:r>
            <a:r>
              <a:rPr lang="en-US" dirty="0">
                <a:solidFill>
                  <a:schemeClr val="tx1"/>
                </a:solidFill>
              </a:rPr>
              <a:t>Today's medicine includes a wide range of specializations, advanced technologies, and a multidisciplinary approach. Personalized medicine, gene therapy, telemedicine and regenerative medicine research are just some of the aspects of modern medicine.</a:t>
            </a:r>
          </a:p>
          <a:p>
            <a:endParaRPr lang="en-US" dirty="0"/>
          </a:p>
        </p:txBody>
      </p:sp>
      <p:sp>
        <p:nvSpPr>
          <p:cNvPr id="4" name="Title 1"/>
          <p:cNvSpPr>
            <a:spLocks noGrp="1"/>
          </p:cNvSpPr>
          <p:nvPr>
            <p:ph type="title"/>
          </p:nvPr>
        </p:nvSpPr>
        <p:spPr/>
        <p:txBody>
          <a:bodyPr>
            <a:normAutofit/>
          </a:bodyPr>
          <a:lstStyle/>
          <a:p>
            <a:r>
              <a:rPr lang="en-US" dirty="0"/>
              <a:t>Stages in the development of medicine</a:t>
            </a:r>
          </a:p>
        </p:txBody>
      </p:sp>
    </p:spTree>
    <p:extLst>
      <p:ext uri="{BB962C8B-B14F-4D97-AF65-F5344CB8AC3E}">
        <p14:creationId xmlns:p14="http://schemas.microsoft.com/office/powerpoint/2010/main" val="26757609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dirty="0">
                <a:solidFill>
                  <a:schemeClr val="tx1"/>
                </a:solidFill>
              </a:rPr>
              <a:t>Modern Medicine</a:t>
            </a:r>
            <a:endParaRPr lang="en-US" dirty="0"/>
          </a:p>
        </p:txBody>
      </p:sp>
      <p:sp>
        <p:nvSpPr>
          <p:cNvPr id="3" name="Content Placeholder 2"/>
          <p:cNvSpPr>
            <a:spLocks noGrp="1"/>
          </p:cNvSpPr>
          <p:nvPr>
            <p:ph idx="1"/>
          </p:nvPr>
        </p:nvSpPr>
        <p:spPr/>
        <p:txBody>
          <a:bodyPr/>
          <a:lstStyle/>
          <a:p>
            <a:r>
              <a:rPr lang="en-US" dirty="0"/>
              <a:t>Medicine is an applied biological science that deals with the study and treatment of living organisms. </a:t>
            </a:r>
          </a:p>
          <a:p>
            <a:r>
              <a:rPr lang="en-US" dirty="0"/>
              <a:t>The word medicine comes from Latin and means remedy (</a:t>
            </a:r>
            <a:r>
              <a:rPr lang="en-US" dirty="0" err="1"/>
              <a:t>remedium</a:t>
            </a:r>
            <a:r>
              <a:rPr lang="en-US" dirty="0"/>
              <a:t>). </a:t>
            </a:r>
          </a:p>
          <a:p>
            <a:r>
              <a:rPr lang="en-US" dirty="0"/>
              <a:t>The term </a:t>
            </a:r>
            <a:r>
              <a:rPr lang="en-US" dirty="0" err="1"/>
              <a:t>ars</a:t>
            </a:r>
            <a:r>
              <a:rPr lang="en-US" dirty="0"/>
              <a:t> medica is also used as the art of healing. In short, medicine deals with the health and disease of living organisms.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dirty="0">
                <a:solidFill>
                  <a:schemeClr val="tx1"/>
                </a:solidFill>
              </a:rPr>
              <a:t>Modern Medicine</a:t>
            </a:r>
            <a:endParaRPr lang="en-US" dirty="0"/>
          </a:p>
        </p:txBody>
      </p:sp>
      <p:sp>
        <p:nvSpPr>
          <p:cNvPr id="3" name="Content Placeholder 2"/>
          <p:cNvSpPr>
            <a:spLocks noGrp="1"/>
          </p:cNvSpPr>
          <p:nvPr>
            <p:ph idx="1"/>
          </p:nvPr>
        </p:nvSpPr>
        <p:spPr/>
        <p:txBody>
          <a:bodyPr/>
          <a:lstStyle/>
          <a:p>
            <a:pPr marL="0" indent="0">
              <a:buNone/>
            </a:pPr>
            <a:r>
              <a:rPr lang="en-US" dirty="0"/>
              <a:t>The tasks of modern medicine are:</a:t>
            </a:r>
          </a:p>
          <a:p>
            <a:pPr marL="0" indent="0">
              <a:buNone/>
            </a:pPr>
            <a:r>
              <a:rPr lang="en-US" dirty="0"/>
              <a:t>* treat and suppress diseases — curative medicine</a:t>
            </a:r>
          </a:p>
          <a:p>
            <a:pPr marL="0" indent="0">
              <a:buNone/>
            </a:pPr>
            <a:r>
              <a:rPr lang="en-US" dirty="0"/>
              <a:t>* enable patients to return to normal life</a:t>
            </a:r>
          </a:p>
          <a:p>
            <a:pPr marL="0" indent="0">
              <a:buNone/>
            </a:pPr>
            <a:r>
              <a:rPr lang="en-US" dirty="0"/>
              <a:t>* to prevent the occurrence of disease — preventive medicine</a:t>
            </a:r>
          </a:p>
          <a:p>
            <a:pPr marL="0" indent="0">
              <a:buNone/>
            </a:pPr>
            <a:r>
              <a:rPr lang="en-US" dirty="0"/>
              <a:t>* improve the health of healthy individuals</a:t>
            </a:r>
          </a:p>
          <a:p>
            <a:pPr marL="0" indent="0">
              <a:buNone/>
            </a:pP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BA5B524D-5FD9-4038-80B9-C0315886FE03}"/>
              </a:ext>
            </a:extLst>
          </p:cNvPr>
          <p:cNvSpPr>
            <a:spLocks noGrp="1"/>
          </p:cNvSpPr>
          <p:nvPr>
            <p:ph idx="1"/>
          </p:nvPr>
        </p:nvSpPr>
        <p:spPr/>
        <p:txBody>
          <a:bodyPr>
            <a:normAutofit lnSpcReduction="10000"/>
          </a:bodyPr>
          <a:lstStyle/>
          <a:p>
            <a:r>
              <a:rPr lang="en-US" dirty="0"/>
              <a:t>Modern medicine has done a lot in the fields of infectious diseases and emergencies to aid cure. </a:t>
            </a:r>
          </a:p>
          <a:p>
            <a:r>
              <a:rPr lang="en-US" dirty="0"/>
              <a:t>In most other fields, it is mostly control that it aims for, which is another name for palliation. </a:t>
            </a:r>
          </a:p>
          <a:p>
            <a:r>
              <a:rPr lang="en-US" dirty="0"/>
              <a:t>Pharmacology, psychopharmacology included, is mostly directed towards such control and palliation too. </a:t>
            </a:r>
          </a:p>
          <a:p>
            <a:r>
              <a:rPr lang="en-US" dirty="0"/>
              <a:t>The thrust, both of clinicians and research, must now turn decisively towards prevention and cure.</a:t>
            </a:r>
          </a:p>
        </p:txBody>
      </p:sp>
      <p:sp>
        <p:nvSpPr>
          <p:cNvPr id="4" name="Title 1">
            <a:extLst>
              <a:ext uri="{FF2B5EF4-FFF2-40B4-BE49-F238E27FC236}">
                <a16:creationId xmlns:a16="http://schemas.microsoft.com/office/drawing/2014/main" xmlns="" id="{204A25A4-5251-489F-8B94-E469848DFE2E}"/>
              </a:ext>
            </a:extLst>
          </p:cNvPr>
          <p:cNvSpPr>
            <a:spLocks noGrp="1"/>
          </p:cNvSpPr>
          <p:nvPr>
            <p:ph type="title"/>
          </p:nvPr>
        </p:nvSpPr>
        <p:spPr>
          <a:xfrm>
            <a:off x="1295400" y="982663"/>
            <a:ext cx="9601200" cy="1303337"/>
          </a:xfrm>
        </p:spPr>
        <p:txBody>
          <a:bodyPr/>
          <a:lstStyle/>
          <a:p>
            <a:r>
              <a:rPr lang="en-US" sz="4400" b="1" dirty="0">
                <a:solidFill>
                  <a:schemeClr val="tx1"/>
                </a:solidFill>
              </a:rPr>
              <a:t>Modern Medicine</a:t>
            </a:r>
            <a:endParaRPr lang="en-US" dirty="0"/>
          </a:p>
        </p:txBody>
      </p:sp>
    </p:spTree>
    <p:extLst>
      <p:ext uri="{BB962C8B-B14F-4D97-AF65-F5344CB8AC3E}">
        <p14:creationId xmlns:p14="http://schemas.microsoft.com/office/powerpoint/2010/main" val="23113973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1C6EB8F-2CC9-4F03-8C2C-09F77902CE35}"/>
              </a:ext>
            </a:extLst>
          </p:cNvPr>
          <p:cNvSpPr>
            <a:spLocks noGrp="1"/>
          </p:cNvSpPr>
          <p:nvPr>
            <p:ph idx="1"/>
          </p:nvPr>
        </p:nvSpPr>
        <p:spPr/>
        <p:txBody>
          <a:bodyPr/>
          <a:lstStyle/>
          <a:p>
            <a:r>
              <a:rPr lang="en-US" b="1" i="1" u="sng" dirty="0"/>
              <a:t>What is a modern medicine?</a:t>
            </a:r>
            <a:endParaRPr lang="en-US" dirty="0"/>
          </a:p>
          <a:p>
            <a:r>
              <a:rPr lang="en-US" dirty="0"/>
              <a:t>Modern medicine involves the use of drugs and surgeries to help and cure the disease or solve the problem of the patient.</a:t>
            </a:r>
          </a:p>
        </p:txBody>
      </p:sp>
      <p:pic>
        <p:nvPicPr>
          <p:cNvPr id="5" name="Picture 4">
            <a:extLst>
              <a:ext uri="{FF2B5EF4-FFF2-40B4-BE49-F238E27FC236}">
                <a16:creationId xmlns:a16="http://schemas.microsoft.com/office/drawing/2014/main" xmlns="" id="{5139B31A-7962-4389-AB69-5068319E72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54887" y="4097867"/>
            <a:ext cx="2409825" cy="1778001"/>
          </a:xfrm>
          <a:prstGeom prst="rect">
            <a:avLst/>
          </a:prstGeom>
        </p:spPr>
      </p:pic>
      <p:sp>
        <p:nvSpPr>
          <p:cNvPr id="6" name="Title 1">
            <a:extLst>
              <a:ext uri="{FF2B5EF4-FFF2-40B4-BE49-F238E27FC236}">
                <a16:creationId xmlns:a16="http://schemas.microsoft.com/office/drawing/2014/main" xmlns="" id="{79419B49-3A41-43B1-803D-69CBC97E2143}"/>
              </a:ext>
            </a:extLst>
          </p:cNvPr>
          <p:cNvSpPr>
            <a:spLocks noGrp="1"/>
          </p:cNvSpPr>
          <p:nvPr>
            <p:ph type="title"/>
          </p:nvPr>
        </p:nvSpPr>
        <p:spPr>
          <a:xfrm>
            <a:off x="1295400" y="982663"/>
            <a:ext cx="9601200" cy="1303337"/>
          </a:xfrm>
        </p:spPr>
        <p:txBody>
          <a:bodyPr/>
          <a:lstStyle/>
          <a:p>
            <a:r>
              <a:rPr lang="en-US" sz="4400" b="1" dirty="0">
                <a:solidFill>
                  <a:schemeClr val="tx1"/>
                </a:solidFill>
              </a:rPr>
              <a:t>Modern Medicine</a:t>
            </a:r>
            <a:endParaRPr lang="en-US" dirty="0"/>
          </a:p>
        </p:txBody>
      </p:sp>
    </p:spTree>
    <p:extLst>
      <p:ext uri="{BB962C8B-B14F-4D97-AF65-F5344CB8AC3E}">
        <p14:creationId xmlns:p14="http://schemas.microsoft.com/office/powerpoint/2010/main" val="2125616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FE98661-94AD-4956-A712-E282D51770CE}"/>
              </a:ext>
            </a:extLst>
          </p:cNvPr>
          <p:cNvSpPr>
            <a:spLocks noGrp="1"/>
          </p:cNvSpPr>
          <p:nvPr>
            <p:ph idx="1"/>
          </p:nvPr>
        </p:nvSpPr>
        <p:spPr/>
        <p:txBody>
          <a:bodyPr/>
          <a:lstStyle/>
          <a:p>
            <a:r>
              <a:rPr lang="en-US" dirty="0">
                <a:solidFill>
                  <a:srgbClr val="FF0000"/>
                </a:solidFill>
              </a:rPr>
              <a:t>Medicine (Lat. </a:t>
            </a:r>
            <a:r>
              <a:rPr lang="en-US" dirty="0" err="1">
                <a:solidFill>
                  <a:srgbClr val="FF0000"/>
                </a:solidFill>
              </a:rPr>
              <a:t>ars</a:t>
            </a:r>
            <a:r>
              <a:rPr lang="en-US" dirty="0">
                <a:solidFill>
                  <a:srgbClr val="FF0000"/>
                </a:solidFill>
              </a:rPr>
              <a:t> </a:t>
            </a:r>
            <a:r>
              <a:rPr lang="en-US" dirty="0" err="1">
                <a:solidFill>
                  <a:srgbClr val="FF0000"/>
                </a:solidFill>
              </a:rPr>
              <a:t>medicina</a:t>
            </a:r>
            <a:r>
              <a:rPr lang="en-US" dirty="0">
                <a:solidFill>
                  <a:srgbClr val="FF0000"/>
                </a:solidFill>
              </a:rPr>
              <a:t> — "the art of healing")</a:t>
            </a:r>
          </a:p>
          <a:p>
            <a:r>
              <a:rPr lang="en-US" dirty="0"/>
              <a:t>The word medicine is derived from the Latin word </a:t>
            </a:r>
            <a:r>
              <a:rPr lang="en-US" dirty="0" err="1"/>
              <a:t>ars</a:t>
            </a:r>
            <a:r>
              <a:rPr lang="en-US" dirty="0"/>
              <a:t> </a:t>
            </a:r>
            <a:r>
              <a:rPr lang="en-US" dirty="0" err="1"/>
              <a:t>medicina</a:t>
            </a:r>
            <a:r>
              <a:rPr lang="en-US" dirty="0"/>
              <a:t>, meaning the art of healing.</a:t>
            </a:r>
          </a:p>
        </p:txBody>
      </p:sp>
    </p:spTree>
    <p:extLst>
      <p:ext uri="{BB962C8B-B14F-4D97-AF65-F5344CB8AC3E}">
        <p14:creationId xmlns:p14="http://schemas.microsoft.com/office/powerpoint/2010/main" val="30366299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B6799AA-E65C-4B20-ABE3-73ABA09B703D}"/>
              </a:ext>
            </a:extLst>
          </p:cNvPr>
          <p:cNvSpPr>
            <a:spLocks noGrp="1"/>
          </p:cNvSpPr>
          <p:nvPr>
            <p:ph idx="1"/>
          </p:nvPr>
        </p:nvSpPr>
        <p:spPr/>
        <p:txBody>
          <a:bodyPr/>
          <a:lstStyle/>
          <a:p>
            <a:r>
              <a:rPr lang="en-US" b="1" i="1" u="sng" dirty="0"/>
              <a:t>What is the difference between traditional and modern medicine?</a:t>
            </a:r>
          </a:p>
          <a:p>
            <a:r>
              <a:rPr lang="en-US" dirty="0"/>
              <a:t>Traditional medicine, also known as folk medicine, is an ancient cultural practice that relies on herbs, divination, and superstition. </a:t>
            </a:r>
          </a:p>
          <a:p>
            <a:r>
              <a:rPr lang="en-US" dirty="0"/>
              <a:t>Modern medicine, on the other hand, is based on scientific research and uses pharmaceutical drugs and advanced medical technology.</a:t>
            </a:r>
          </a:p>
        </p:txBody>
      </p:sp>
      <p:sp>
        <p:nvSpPr>
          <p:cNvPr id="4" name="Title 1">
            <a:extLst>
              <a:ext uri="{FF2B5EF4-FFF2-40B4-BE49-F238E27FC236}">
                <a16:creationId xmlns:a16="http://schemas.microsoft.com/office/drawing/2014/main" xmlns="" id="{EB870BCE-C467-4DCD-BCD9-A73038E09E14}"/>
              </a:ext>
            </a:extLst>
          </p:cNvPr>
          <p:cNvSpPr>
            <a:spLocks noGrp="1"/>
          </p:cNvSpPr>
          <p:nvPr>
            <p:ph type="title"/>
          </p:nvPr>
        </p:nvSpPr>
        <p:spPr>
          <a:xfrm>
            <a:off x="1295400" y="982663"/>
            <a:ext cx="9601200" cy="1303337"/>
          </a:xfrm>
        </p:spPr>
        <p:txBody>
          <a:bodyPr/>
          <a:lstStyle/>
          <a:p>
            <a:r>
              <a:rPr lang="en-US" sz="4400" b="1" dirty="0">
                <a:solidFill>
                  <a:schemeClr val="tx1"/>
                </a:solidFill>
              </a:rPr>
              <a:t>Modern Medicine</a:t>
            </a:r>
            <a:endParaRPr lang="en-US" dirty="0"/>
          </a:p>
        </p:txBody>
      </p:sp>
    </p:spTree>
    <p:extLst>
      <p:ext uri="{BB962C8B-B14F-4D97-AF65-F5344CB8AC3E}">
        <p14:creationId xmlns:p14="http://schemas.microsoft.com/office/powerpoint/2010/main" val="25588492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B6CD94CB-32BB-4877-826E-E4848403C23C}"/>
              </a:ext>
            </a:extLst>
          </p:cNvPr>
          <p:cNvSpPr>
            <a:spLocks noGrp="1"/>
          </p:cNvSpPr>
          <p:nvPr>
            <p:ph idx="1"/>
          </p:nvPr>
        </p:nvSpPr>
        <p:spPr/>
        <p:txBody>
          <a:bodyPr/>
          <a:lstStyle/>
          <a:p>
            <a:r>
              <a:rPr lang="en-US" b="1" i="1" u="sng" dirty="0"/>
              <a:t>What are modern drugs?</a:t>
            </a:r>
          </a:p>
          <a:p>
            <a:pPr algn="just"/>
            <a:r>
              <a:rPr lang="en-US" dirty="0"/>
              <a:t>Modern drug means a drug that contain active ingredients whose composition, formula, purity are determined and are qualified for medicinal use, including injectable drugs derived from herbal ingredients, drugs that combine active ingredients and herbal ingredients whose safety and efficacy have been proven.</a:t>
            </a:r>
          </a:p>
        </p:txBody>
      </p:sp>
      <p:sp>
        <p:nvSpPr>
          <p:cNvPr id="4" name="Title 1">
            <a:extLst>
              <a:ext uri="{FF2B5EF4-FFF2-40B4-BE49-F238E27FC236}">
                <a16:creationId xmlns:a16="http://schemas.microsoft.com/office/drawing/2014/main" xmlns="" id="{51D87939-0913-4224-AB42-2BB588D3F977}"/>
              </a:ext>
            </a:extLst>
          </p:cNvPr>
          <p:cNvSpPr>
            <a:spLocks noGrp="1"/>
          </p:cNvSpPr>
          <p:nvPr>
            <p:ph type="title"/>
          </p:nvPr>
        </p:nvSpPr>
        <p:spPr>
          <a:xfrm>
            <a:off x="1295400" y="982663"/>
            <a:ext cx="9601200" cy="1303337"/>
          </a:xfrm>
        </p:spPr>
        <p:txBody>
          <a:bodyPr/>
          <a:lstStyle/>
          <a:p>
            <a:r>
              <a:rPr lang="en-US" sz="4400" b="1" dirty="0">
                <a:solidFill>
                  <a:schemeClr val="tx1"/>
                </a:solidFill>
              </a:rPr>
              <a:t>Modern Medicine</a:t>
            </a:r>
            <a:endParaRPr lang="en-US" dirty="0"/>
          </a:p>
        </p:txBody>
      </p:sp>
    </p:spTree>
    <p:extLst>
      <p:ext uri="{BB962C8B-B14F-4D97-AF65-F5344CB8AC3E}">
        <p14:creationId xmlns:p14="http://schemas.microsoft.com/office/powerpoint/2010/main" val="33561591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D4BCE3D-9350-420E-9D02-057C1DEA8331}"/>
              </a:ext>
            </a:extLst>
          </p:cNvPr>
          <p:cNvSpPr>
            <a:spLocks noGrp="1"/>
          </p:cNvSpPr>
          <p:nvPr>
            <p:ph idx="1"/>
          </p:nvPr>
        </p:nvSpPr>
        <p:spPr/>
        <p:txBody>
          <a:bodyPr/>
          <a:lstStyle/>
          <a:p>
            <a:r>
              <a:rPr lang="en-US" b="1" i="1" u="sng" dirty="0"/>
              <a:t>Why modern medicine is better?</a:t>
            </a:r>
          </a:p>
          <a:p>
            <a:r>
              <a:rPr lang="en-US" dirty="0">
                <a:effectLst/>
              </a:rPr>
              <a:t>Efficiency: Modern Medicine was built around the model of running tests on sick patients to determine which drug or medical procedure would best deal with some illness. This makes Modern Medicine </a:t>
            </a:r>
            <a:r>
              <a:rPr lang="en-US" b="1" dirty="0">
                <a:effectLst/>
              </a:rPr>
              <a:t>more precise in determining the diagnosis and how to treat this specific disease</a:t>
            </a:r>
            <a:r>
              <a:rPr lang="en-US" dirty="0">
                <a:effectLst/>
              </a:rPr>
              <a:t>.</a:t>
            </a:r>
          </a:p>
          <a:p>
            <a:endParaRPr lang="en-US" dirty="0"/>
          </a:p>
        </p:txBody>
      </p:sp>
      <p:sp>
        <p:nvSpPr>
          <p:cNvPr id="4" name="Title 1">
            <a:extLst>
              <a:ext uri="{FF2B5EF4-FFF2-40B4-BE49-F238E27FC236}">
                <a16:creationId xmlns:a16="http://schemas.microsoft.com/office/drawing/2014/main" xmlns="" id="{FF398AE4-74E9-4D5F-90C8-C0C5B1A3E1FF}"/>
              </a:ext>
            </a:extLst>
          </p:cNvPr>
          <p:cNvSpPr>
            <a:spLocks noGrp="1"/>
          </p:cNvSpPr>
          <p:nvPr>
            <p:ph type="title"/>
          </p:nvPr>
        </p:nvSpPr>
        <p:spPr>
          <a:xfrm>
            <a:off x="1295400" y="982663"/>
            <a:ext cx="9601200" cy="1303337"/>
          </a:xfrm>
        </p:spPr>
        <p:txBody>
          <a:bodyPr/>
          <a:lstStyle/>
          <a:p>
            <a:r>
              <a:rPr lang="en-US" sz="4400" b="1" dirty="0">
                <a:solidFill>
                  <a:schemeClr val="tx1"/>
                </a:solidFill>
              </a:rPr>
              <a:t>Modern Medicine</a:t>
            </a:r>
            <a:endParaRPr lang="en-US" dirty="0"/>
          </a:p>
        </p:txBody>
      </p:sp>
    </p:spTree>
    <p:extLst>
      <p:ext uri="{BB962C8B-B14F-4D97-AF65-F5344CB8AC3E}">
        <p14:creationId xmlns:p14="http://schemas.microsoft.com/office/powerpoint/2010/main" val="32390233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BFCE670E-8CFC-411D-AE04-EADEB626F474}"/>
              </a:ext>
            </a:extLst>
          </p:cNvPr>
          <p:cNvSpPr>
            <a:spLocks noGrp="1"/>
          </p:cNvSpPr>
          <p:nvPr>
            <p:ph idx="1"/>
          </p:nvPr>
        </p:nvSpPr>
        <p:spPr/>
        <p:txBody>
          <a:bodyPr/>
          <a:lstStyle/>
          <a:p>
            <a:r>
              <a:rPr lang="en-US" b="1" i="1" u="sng" dirty="0"/>
              <a:t>What is the opposite of modern medicine?</a:t>
            </a:r>
          </a:p>
          <a:p>
            <a:pPr algn="just"/>
            <a:r>
              <a:rPr lang="en-US" dirty="0"/>
              <a:t>Allopathic Medicine: Meaning, Vs. Osteopathic, Homeopathic, More homeopathic medicine. Homeopathic medicine is also known as homeopathy and is often added to mainstream medicine, used as a complementary/integrative approach. “</a:t>
            </a:r>
            <a:r>
              <a:rPr lang="en-US" dirty="0" err="1"/>
              <a:t>Homeo</a:t>
            </a:r>
            <a:r>
              <a:rPr lang="en-US" dirty="0"/>
              <a:t>” means “similar to” or “like.” This type of healthcare is often considered to be the opposite of allopathic medicine.</a:t>
            </a:r>
          </a:p>
        </p:txBody>
      </p:sp>
      <p:sp>
        <p:nvSpPr>
          <p:cNvPr id="4" name="Title 1">
            <a:extLst>
              <a:ext uri="{FF2B5EF4-FFF2-40B4-BE49-F238E27FC236}">
                <a16:creationId xmlns:a16="http://schemas.microsoft.com/office/drawing/2014/main" xmlns="" id="{30D8D5F3-03EC-4473-922F-06FFC758EF9F}"/>
              </a:ext>
            </a:extLst>
          </p:cNvPr>
          <p:cNvSpPr>
            <a:spLocks noGrp="1"/>
          </p:cNvSpPr>
          <p:nvPr>
            <p:ph type="title"/>
          </p:nvPr>
        </p:nvSpPr>
        <p:spPr>
          <a:xfrm>
            <a:off x="1295400" y="982663"/>
            <a:ext cx="9601200" cy="1303337"/>
          </a:xfrm>
        </p:spPr>
        <p:txBody>
          <a:bodyPr/>
          <a:lstStyle/>
          <a:p>
            <a:r>
              <a:rPr lang="en-US" sz="4400" b="1" dirty="0">
                <a:solidFill>
                  <a:schemeClr val="tx1"/>
                </a:solidFill>
              </a:rPr>
              <a:t>Modern Medicine</a:t>
            </a:r>
            <a:endParaRPr lang="en-US" dirty="0"/>
          </a:p>
        </p:txBody>
      </p:sp>
    </p:spTree>
    <p:extLst>
      <p:ext uri="{BB962C8B-B14F-4D97-AF65-F5344CB8AC3E}">
        <p14:creationId xmlns:p14="http://schemas.microsoft.com/office/powerpoint/2010/main" val="31553763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284B671D-4EEE-478F-8500-FA771B5B60DA}"/>
              </a:ext>
            </a:extLst>
          </p:cNvPr>
          <p:cNvSpPr>
            <a:spLocks noGrp="1"/>
          </p:cNvSpPr>
          <p:nvPr>
            <p:ph idx="1"/>
          </p:nvPr>
        </p:nvSpPr>
        <p:spPr/>
        <p:txBody>
          <a:bodyPr/>
          <a:lstStyle/>
          <a:p>
            <a:r>
              <a:rPr lang="en-US" b="1" i="1" u="sng" dirty="0"/>
              <a:t>What are the disadvantages of modern medicine?</a:t>
            </a:r>
          </a:p>
          <a:p>
            <a:r>
              <a:rPr lang="en-US" dirty="0"/>
              <a:t>Limited effectiveness of certain treatments: Not all treatments and medications available are equally effective for all patients. Some treatments only work for certain patients and some only have a limited effect on some patients. This often depends on the genetics and lifestyle of the patient (</a:t>
            </a:r>
          </a:p>
        </p:txBody>
      </p:sp>
      <p:sp>
        <p:nvSpPr>
          <p:cNvPr id="4" name="Title 1">
            <a:extLst>
              <a:ext uri="{FF2B5EF4-FFF2-40B4-BE49-F238E27FC236}">
                <a16:creationId xmlns:a16="http://schemas.microsoft.com/office/drawing/2014/main" xmlns="" id="{AE1265CE-3809-4961-AC3B-B42A57C277BF}"/>
              </a:ext>
            </a:extLst>
          </p:cNvPr>
          <p:cNvSpPr>
            <a:spLocks noGrp="1"/>
          </p:cNvSpPr>
          <p:nvPr>
            <p:ph type="title"/>
          </p:nvPr>
        </p:nvSpPr>
        <p:spPr>
          <a:xfrm>
            <a:off x="1295400" y="982663"/>
            <a:ext cx="9601200" cy="1303337"/>
          </a:xfrm>
        </p:spPr>
        <p:txBody>
          <a:bodyPr/>
          <a:lstStyle/>
          <a:p>
            <a:r>
              <a:rPr lang="en-US" sz="4400" b="1" dirty="0">
                <a:solidFill>
                  <a:schemeClr val="tx1"/>
                </a:solidFill>
              </a:rPr>
              <a:t>Modern Medicine</a:t>
            </a:r>
            <a:endParaRPr lang="en-US" dirty="0"/>
          </a:p>
        </p:txBody>
      </p:sp>
    </p:spTree>
    <p:extLst>
      <p:ext uri="{BB962C8B-B14F-4D97-AF65-F5344CB8AC3E}">
        <p14:creationId xmlns:p14="http://schemas.microsoft.com/office/powerpoint/2010/main" val="1597107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60B0C11-89FF-4D97-AB86-0C9B4E4DFD09}"/>
              </a:ext>
            </a:extLst>
          </p:cNvPr>
          <p:cNvSpPr>
            <a:spLocks noGrp="1"/>
          </p:cNvSpPr>
          <p:nvPr>
            <p:ph idx="1"/>
          </p:nvPr>
        </p:nvSpPr>
        <p:spPr/>
        <p:txBody>
          <a:bodyPr/>
          <a:lstStyle/>
          <a:p>
            <a:r>
              <a:rPr lang="en-US" b="1" i="1" u="sng" dirty="0"/>
              <a:t>Is natural medicine better than modern medicine?</a:t>
            </a:r>
          </a:p>
          <a:p>
            <a:r>
              <a:rPr lang="en-US" dirty="0">
                <a:effectLst/>
              </a:rPr>
              <a:t>Alternative medicines may seem more effective but they may have some side effects too due to their fixed dosage quantities and a specific chemical formula while </a:t>
            </a:r>
            <a:r>
              <a:rPr lang="en-US" b="1" dirty="0">
                <a:effectLst/>
              </a:rPr>
              <a:t>traditional medicines seem to have zero side effects because they won't have any chemical interaction and they are purely made from herbs</a:t>
            </a:r>
            <a:r>
              <a:rPr lang="en-US" dirty="0">
                <a:effectLst/>
              </a:rPr>
              <a:t>.</a:t>
            </a:r>
          </a:p>
          <a:p>
            <a:endParaRPr lang="en-US" dirty="0"/>
          </a:p>
        </p:txBody>
      </p:sp>
      <p:sp>
        <p:nvSpPr>
          <p:cNvPr id="4" name="Title 1">
            <a:extLst>
              <a:ext uri="{FF2B5EF4-FFF2-40B4-BE49-F238E27FC236}">
                <a16:creationId xmlns:a16="http://schemas.microsoft.com/office/drawing/2014/main" xmlns="" id="{8BCAC973-C359-4E85-A15C-7C3D531E67BF}"/>
              </a:ext>
            </a:extLst>
          </p:cNvPr>
          <p:cNvSpPr>
            <a:spLocks noGrp="1"/>
          </p:cNvSpPr>
          <p:nvPr>
            <p:ph type="title"/>
          </p:nvPr>
        </p:nvSpPr>
        <p:spPr>
          <a:xfrm>
            <a:off x="1295400" y="982663"/>
            <a:ext cx="9601200" cy="1303337"/>
          </a:xfrm>
        </p:spPr>
        <p:txBody>
          <a:bodyPr/>
          <a:lstStyle/>
          <a:p>
            <a:r>
              <a:rPr lang="en-US" sz="4400" b="1" dirty="0">
                <a:solidFill>
                  <a:schemeClr val="tx1"/>
                </a:solidFill>
              </a:rPr>
              <a:t>Modern Medicine</a:t>
            </a:r>
            <a:endParaRPr lang="en-US" dirty="0"/>
          </a:p>
        </p:txBody>
      </p:sp>
    </p:spTree>
    <p:extLst>
      <p:ext uri="{BB962C8B-B14F-4D97-AF65-F5344CB8AC3E}">
        <p14:creationId xmlns:p14="http://schemas.microsoft.com/office/powerpoint/2010/main" val="21285788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CCDD478-E031-4288-BDA2-4F90DA98ABAB}"/>
              </a:ext>
            </a:extLst>
          </p:cNvPr>
          <p:cNvSpPr>
            <a:spLocks noGrp="1"/>
          </p:cNvSpPr>
          <p:nvPr>
            <p:ph idx="1"/>
          </p:nvPr>
        </p:nvSpPr>
        <p:spPr/>
        <p:txBody>
          <a:bodyPr/>
          <a:lstStyle/>
          <a:p>
            <a:r>
              <a:rPr lang="en-US" b="1" i="1" u="sng" dirty="0"/>
              <a:t>Who is the father of modern medicine?</a:t>
            </a:r>
          </a:p>
          <a:p>
            <a:r>
              <a:rPr lang="en-US" dirty="0"/>
              <a:t>Hippocrates is considered to be the father of modern medicine. </a:t>
            </a:r>
          </a:p>
          <a:p>
            <a:r>
              <a:rPr lang="en-US" dirty="0"/>
              <a:t>He described in a scientific manner, many diseases and their treatment after detailed observation.</a:t>
            </a:r>
          </a:p>
        </p:txBody>
      </p:sp>
      <p:sp>
        <p:nvSpPr>
          <p:cNvPr id="4" name="Title 1">
            <a:extLst>
              <a:ext uri="{FF2B5EF4-FFF2-40B4-BE49-F238E27FC236}">
                <a16:creationId xmlns:a16="http://schemas.microsoft.com/office/drawing/2014/main" xmlns="" id="{D29A8A3B-2529-4C3F-96D3-F698E92F881E}"/>
              </a:ext>
            </a:extLst>
          </p:cNvPr>
          <p:cNvSpPr>
            <a:spLocks noGrp="1"/>
          </p:cNvSpPr>
          <p:nvPr>
            <p:ph type="title"/>
          </p:nvPr>
        </p:nvSpPr>
        <p:spPr>
          <a:xfrm>
            <a:off x="1295400" y="982663"/>
            <a:ext cx="9601200" cy="1303337"/>
          </a:xfrm>
        </p:spPr>
        <p:txBody>
          <a:bodyPr/>
          <a:lstStyle/>
          <a:p>
            <a:r>
              <a:rPr lang="en-US" sz="4400" b="1" dirty="0">
                <a:solidFill>
                  <a:schemeClr val="tx1"/>
                </a:solidFill>
              </a:rPr>
              <a:t>Modern Medicine</a:t>
            </a:r>
            <a:endParaRPr lang="en-US" dirty="0"/>
          </a:p>
        </p:txBody>
      </p:sp>
    </p:spTree>
    <p:extLst>
      <p:ext uri="{BB962C8B-B14F-4D97-AF65-F5344CB8AC3E}">
        <p14:creationId xmlns:p14="http://schemas.microsoft.com/office/powerpoint/2010/main" val="21949135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9D581884-4E88-4562-8F80-9B4DD2F879BD}"/>
              </a:ext>
            </a:extLst>
          </p:cNvPr>
          <p:cNvSpPr>
            <a:spLocks noGrp="1"/>
          </p:cNvSpPr>
          <p:nvPr>
            <p:ph idx="1"/>
          </p:nvPr>
        </p:nvSpPr>
        <p:spPr/>
        <p:txBody>
          <a:bodyPr/>
          <a:lstStyle/>
          <a:p>
            <a:r>
              <a:rPr lang="en-US" b="1" i="1" u="sng" dirty="0"/>
              <a:t>Is modern medicine improving?</a:t>
            </a:r>
          </a:p>
          <a:p>
            <a:pPr algn="just"/>
            <a:r>
              <a:rPr lang="en-US" dirty="0"/>
              <a:t>These advances have considerably improved disease diagnosis, treatment, and management, improving patient outcomes and quality of life. </a:t>
            </a:r>
          </a:p>
          <a:p>
            <a:pPr algn="just"/>
            <a:r>
              <a:rPr lang="en-US" dirty="0"/>
              <a:t>These innovations range from the creation of novel medications and treatments to the utilization of cutting-edge technologies.</a:t>
            </a:r>
          </a:p>
        </p:txBody>
      </p:sp>
      <p:sp>
        <p:nvSpPr>
          <p:cNvPr id="4" name="Title 1">
            <a:extLst>
              <a:ext uri="{FF2B5EF4-FFF2-40B4-BE49-F238E27FC236}">
                <a16:creationId xmlns:a16="http://schemas.microsoft.com/office/drawing/2014/main" xmlns="" id="{B4A553FC-31FC-4248-B32B-35815754ED3D}"/>
              </a:ext>
            </a:extLst>
          </p:cNvPr>
          <p:cNvSpPr>
            <a:spLocks noGrp="1"/>
          </p:cNvSpPr>
          <p:nvPr>
            <p:ph type="title"/>
          </p:nvPr>
        </p:nvSpPr>
        <p:spPr>
          <a:xfrm>
            <a:off x="1295400" y="982663"/>
            <a:ext cx="9601200" cy="1303337"/>
          </a:xfrm>
        </p:spPr>
        <p:txBody>
          <a:bodyPr/>
          <a:lstStyle/>
          <a:p>
            <a:r>
              <a:rPr lang="en-US" sz="4400" b="1" dirty="0">
                <a:solidFill>
                  <a:schemeClr val="tx1"/>
                </a:solidFill>
              </a:rPr>
              <a:t>Modern Medicine</a:t>
            </a:r>
            <a:endParaRPr lang="en-US" dirty="0"/>
          </a:p>
        </p:txBody>
      </p:sp>
    </p:spTree>
    <p:extLst>
      <p:ext uri="{BB962C8B-B14F-4D97-AF65-F5344CB8AC3E}">
        <p14:creationId xmlns:p14="http://schemas.microsoft.com/office/powerpoint/2010/main" val="7192746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ChangeArrowheads="1"/>
          </p:cNvSpPr>
          <p:nvPr>
            <p:ph idx="1"/>
          </p:nvPr>
        </p:nvSpPr>
        <p:spPr>
          <a:xfrm>
            <a:off x="1919288" y="1341438"/>
            <a:ext cx="8229600" cy="4525962"/>
          </a:xfrm>
        </p:spPr>
        <p:txBody>
          <a:bodyPr/>
          <a:lstStyle/>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algn="ctr">
              <a:lnSpc>
                <a:spcPct val="90000"/>
              </a:lnSpc>
              <a:buNone/>
            </a:pPr>
            <a:r>
              <a:rPr lang="en-US" dirty="0">
                <a:latin typeface="Times New Roman" panose="02020603050405020304" pitchFamily="18" charset="0"/>
                <a:cs typeface="Times New Roman" panose="02020603050405020304" pitchFamily="18" charset="0"/>
              </a:rPr>
              <a:t>THANK YOU FOR YOUR ATTENTION!</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75077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BF62D6D0-FA56-4216-AAD3-B28ED3B59E6F}"/>
              </a:ext>
            </a:extLst>
          </p:cNvPr>
          <p:cNvSpPr>
            <a:spLocks noGrp="1"/>
          </p:cNvSpPr>
          <p:nvPr>
            <p:ph idx="1"/>
          </p:nvPr>
        </p:nvSpPr>
        <p:spPr/>
        <p:txBody>
          <a:bodyPr/>
          <a:lstStyle/>
          <a:p>
            <a:pPr marL="285750" marR="0" lvl="0" indent="-285750" algn="just" defTabSz="457200" rtl="0" eaLnBrk="1" fontAlgn="auto" latinLnBrk="0" hangingPunct="1">
              <a:lnSpc>
                <a:spcPct val="100000"/>
              </a:lnSpc>
              <a:spcBef>
                <a:spcPct val="20000"/>
              </a:spcBef>
              <a:spcAft>
                <a:spcPts val="600"/>
              </a:spcAft>
              <a:buClr>
                <a:srgbClr val="83992A"/>
              </a:buClr>
              <a:buSzPct val="115000"/>
              <a:buFont typeface="Arial"/>
              <a:buChar char="•"/>
              <a:tabLst/>
              <a:defRPr/>
            </a:pPr>
            <a:r>
              <a:rPr kumimoji="0" lang="en-US" sz="2400" i="0" u="none" strike="noStrike" kern="1200" cap="none" spc="0" normalizeH="0" baseline="0" noProof="0" dirty="0">
                <a:ln>
                  <a:noFill/>
                </a:ln>
                <a:solidFill>
                  <a:prstClr val="black">
                    <a:lumMod val="85000"/>
                    <a:lumOff val="15000"/>
                  </a:prstClr>
                </a:solidFill>
                <a:effectLst/>
                <a:uLnTx/>
                <a:uFillTx/>
                <a:latin typeface="Garamond"/>
                <a:ea typeface="+mn-ea"/>
                <a:cs typeface="+mn-cs"/>
              </a:rPr>
              <a:t>Medicine as a science has existed since the beginning of human consciousness and medical thought.</a:t>
            </a:r>
          </a:p>
          <a:p>
            <a:pPr marL="285750" marR="0" lvl="0" indent="-285750" algn="just" defTabSz="457200" rtl="0" eaLnBrk="1" fontAlgn="auto" latinLnBrk="0" hangingPunct="1">
              <a:lnSpc>
                <a:spcPct val="100000"/>
              </a:lnSpc>
              <a:spcBef>
                <a:spcPct val="20000"/>
              </a:spcBef>
              <a:spcAft>
                <a:spcPts val="600"/>
              </a:spcAft>
              <a:buClr>
                <a:srgbClr val="83992A"/>
              </a:buClr>
              <a:buSzPct val="115000"/>
              <a:buFont typeface="Arial"/>
              <a:buChar char="•"/>
              <a:tabLst/>
              <a:defRPr/>
            </a:pPr>
            <a:r>
              <a:rPr kumimoji="0" lang="en-US" sz="2400" i="0" u="none" strike="noStrike" kern="1200" cap="none" spc="0" normalizeH="0" baseline="0" noProof="0" dirty="0">
                <a:ln>
                  <a:noFill/>
                </a:ln>
                <a:solidFill>
                  <a:prstClr val="black">
                    <a:lumMod val="85000"/>
                    <a:lumOff val="15000"/>
                  </a:prstClr>
                </a:solidFill>
                <a:effectLst/>
                <a:uLnTx/>
                <a:uFillTx/>
                <a:latin typeface="Garamond"/>
                <a:ea typeface="+mn-ea"/>
                <a:cs typeface="+mn-cs"/>
              </a:rPr>
              <a:t>Its study begins with the first traces of prehistory and the appearance of the human ancestor...</a:t>
            </a:r>
            <a:endParaRPr kumimoji="0" lang="sr-Cyrl-RS" sz="2400" i="0" u="none" strike="noStrike" kern="1200" cap="none" spc="0" normalizeH="0" baseline="0" noProof="0" dirty="0">
              <a:ln>
                <a:noFill/>
              </a:ln>
              <a:solidFill>
                <a:prstClr val="black">
                  <a:lumMod val="85000"/>
                  <a:lumOff val="15000"/>
                </a:prstClr>
              </a:solidFill>
              <a:effectLst/>
              <a:uLnTx/>
              <a:uFillTx/>
              <a:latin typeface="Garamond"/>
              <a:ea typeface="+mn-ea"/>
              <a:cs typeface="+mn-cs"/>
            </a:endParaRPr>
          </a:p>
          <a:p>
            <a:endParaRPr lang="en-US" dirty="0"/>
          </a:p>
        </p:txBody>
      </p:sp>
    </p:spTree>
    <p:extLst>
      <p:ext uri="{BB962C8B-B14F-4D97-AF65-F5344CB8AC3E}">
        <p14:creationId xmlns:p14="http://schemas.microsoft.com/office/powerpoint/2010/main" val="2796755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Medicine is a practice that deals with the promotion of health and the prevention and treatment of disease. </a:t>
            </a:r>
            <a:endParaRPr lang="sr-Cyrl-RS" dirty="0"/>
          </a:p>
          <a:p>
            <a:r>
              <a:rPr lang="en-US" dirty="0"/>
              <a:t>Medicine is the science of health and healing.</a:t>
            </a:r>
          </a:p>
          <a:p>
            <a:r>
              <a:rPr lang="en-US" dirty="0"/>
              <a:t>Medicine is the science and practice of patient care, diagnosis management, prognosis, prevention, treatment of injury or disease, and health promotion.</a:t>
            </a:r>
          </a:p>
        </p:txBody>
      </p:sp>
    </p:spTree>
    <p:extLst>
      <p:ext uri="{BB962C8B-B14F-4D97-AF65-F5344CB8AC3E}">
        <p14:creationId xmlns:p14="http://schemas.microsoft.com/office/powerpoint/2010/main" val="17365599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Medicine includes various health care practices aimed at preserving and improving health by preventing and treating diseases.</a:t>
            </a:r>
          </a:p>
          <a:p>
            <a:r>
              <a:rPr lang="en-US" dirty="0"/>
              <a:t>Prevention or preventive refers to the prevention of a disease or disordered behavior or phenomenon that has consequences for some individuals or groups.</a:t>
            </a:r>
          </a:p>
          <a:p>
            <a:r>
              <a:rPr lang="en-US" dirty="0"/>
              <a:t>Treatment is a procedure that alleviates or eliminates disorders and restores </a:t>
            </a:r>
            <a:r>
              <a:rPr lang="en-US" dirty="0" smtClean="0"/>
              <a:t>a previously impaired, </a:t>
            </a:r>
            <a:r>
              <a:rPr lang="en-US" dirty="0"/>
              <a:t>normal state of health.</a:t>
            </a:r>
          </a:p>
        </p:txBody>
      </p:sp>
    </p:spTree>
    <p:extLst>
      <p:ext uri="{BB962C8B-B14F-4D97-AF65-F5344CB8AC3E}">
        <p14:creationId xmlns:p14="http://schemas.microsoft.com/office/powerpoint/2010/main" val="3428941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Medicine is a combination of art and science (basic and applied, under the umbrella of medical science).</a:t>
            </a:r>
            <a:endParaRPr lang="sr-Cyrl-RS" dirty="0"/>
          </a:p>
          <a:p>
            <a:r>
              <a:rPr lang="en-US" dirty="0"/>
              <a:t>Fundamental science (pure science) is a science that describes the most basic objects, forces, relationships between them and valid laws, so that in principle all other phenomena can be derived from them. Biology, chemistry and physics are fundamental sciences.</a:t>
            </a:r>
            <a:endParaRPr lang="sr-Cyrl-RS" dirty="0"/>
          </a:p>
          <a:p>
            <a:r>
              <a:rPr lang="en-US" dirty="0"/>
              <a:t>Applied science implies the possibility of applying the theoretical achievements of science in practice.</a:t>
            </a:r>
          </a:p>
        </p:txBody>
      </p:sp>
    </p:spTree>
    <p:extLst>
      <p:ext uri="{BB962C8B-B14F-4D97-AF65-F5344CB8AC3E}">
        <p14:creationId xmlns:p14="http://schemas.microsoft.com/office/powerpoint/2010/main" val="1386977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The predecessors of the scientific form of medicine are nowadays known as traditional or folk medicine.</a:t>
            </a:r>
          </a:p>
        </p:txBody>
      </p:sp>
      <p:pic>
        <p:nvPicPr>
          <p:cNvPr id="4" name="Picture 4" descr="https://upload.wikimedia.org/wikipedia/commons/thumb/b/b3/Market_Pharmacy_Tana_MS5179.jpg/300px-Market_Pharmacy_Tana_MS5179.jpg"/>
          <p:cNvPicPr>
            <a:picLocks noGrp="1" noChangeAspect="1" noChangeArrowheads="1"/>
          </p:cNvPicPr>
          <p:nvPr>
            <p:ph idx="1"/>
          </p:nvPr>
        </p:nvPicPr>
        <p:blipFill>
          <a:blip r:embed="rId2"/>
          <a:srcRect/>
          <a:stretch>
            <a:fillRect/>
          </a:stretch>
        </p:blipFill>
        <p:spPr bwMode="auto">
          <a:xfrm>
            <a:off x="1179467" y="2780574"/>
            <a:ext cx="2857500" cy="1905000"/>
          </a:xfrm>
          <a:prstGeom prst="rect">
            <a:avLst/>
          </a:prstGeom>
          <a:noFill/>
        </p:spPr>
      </p:pic>
      <p:pic>
        <p:nvPicPr>
          <p:cNvPr id="5" name="Picture 2" descr="https://upload.wikimedia.org/wikipedia/commons/thumb/1/15/Shona_witch_doctor_%28Zimbabwe%29.jpg/300px-Shona_witch_doctor_%28Zimbabwe%29.jpg"/>
          <p:cNvPicPr>
            <a:picLocks noChangeAspect="1" noChangeArrowheads="1"/>
          </p:cNvPicPr>
          <p:nvPr/>
        </p:nvPicPr>
        <p:blipFill>
          <a:blip r:embed="rId3"/>
          <a:srcRect/>
          <a:stretch>
            <a:fillRect/>
          </a:stretch>
        </p:blipFill>
        <p:spPr bwMode="auto">
          <a:xfrm>
            <a:off x="7927975" y="2050869"/>
            <a:ext cx="2857500" cy="3469686"/>
          </a:xfrm>
          <a:prstGeom prst="rect">
            <a:avLst/>
          </a:prstGeom>
          <a:noFill/>
        </p:spPr>
      </p:pic>
    </p:spTree>
    <p:extLst>
      <p:ext uri="{BB962C8B-B14F-4D97-AF65-F5344CB8AC3E}">
        <p14:creationId xmlns:p14="http://schemas.microsoft.com/office/powerpoint/2010/main" val="5573511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Traditional medicine</a:t>
            </a:r>
          </a:p>
        </p:txBody>
      </p:sp>
      <p:sp>
        <p:nvSpPr>
          <p:cNvPr id="4" name="Content Placeholder 2"/>
          <p:cNvSpPr>
            <a:spLocks noGrp="1"/>
          </p:cNvSpPr>
          <p:nvPr>
            <p:ph idx="1"/>
          </p:nvPr>
        </p:nvSpPr>
        <p:spPr/>
        <p:txBody>
          <a:bodyPr>
            <a:normAutofit lnSpcReduction="10000"/>
          </a:bodyPr>
          <a:lstStyle/>
          <a:p>
            <a:r>
              <a:rPr lang="en-US" dirty="0"/>
              <a:t>Traditional medicine is a health practice, approaches, knowledge and beliefs related to preparations of plant, mineral or animal origin, spiritual therapy, as well as manual techniques and exercises that are applied individually or in combination for the purpose of treating, diagnosing and preventing diseases, i.e. for preservation of well-being. </a:t>
            </a:r>
          </a:p>
          <a:p>
            <a:r>
              <a:rPr lang="en-US" dirty="0"/>
              <a:t>This term and its definition were introduced into official use by the World Health Organization (WHO).In the professional public, although the acronym Complementary and Alternative Medicine (CAM) is used globally most often.</a:t>
            </a:r>
          </a:p>
        </p:txBody>
      </p:sp>
    </p:spTree>
    <p:extLst>
      <p:ext uri="{BB962C8B-B14F-4D97-AF65-F5344CB8AC3E}">
        <p14:creationId xmlns:p14="http://schemas.microsoft.com/office/powerpoint/2010/main" val="3526641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Folk medicine</a:t>
            </a:r>
          </a:p>
        </p:txBody>
      </p:sp>
      <p:sp>
        <p:nvSpPr>
          <p:cNvPr id="3" name="Content Placeholder 2"/>
          <p:cNvSpPr>
            <a:spLocks noGrp="1"/>
          </p:cNvSpPr>
          <p:nvPr>
            <p:ph idx="1"/>
          </p:nvPr>
        </p:nvSpPr>
        <p:spPr/>
        <p:txBody>
          <a:bodyPr>
            <a:normAutofit fontScale="85000" lnSpcReduction="20000"/>
          </a:bodyPr>
          <a:lstStyle/>
          <a:p>
            <a:pPr algn="just"/>
            <a:r>
              <a:rPr lang="en-US" dirty="0"/>
              <a:t>Folk medicine, traditional domestic medicine, is a "medical system" originating in the people, which is based on experience, magic (recalling) and traditional preparations, traditional domestic medicine. </a:t>
            </a:r>
            <a:endParaRPr lang="en-US" dirty="0" smtClean="0"/>
          </a:p>
          <a:p>
            <a:pPr algn="just"/>
            <a:r>
              <a:rPr lang="en-US" dirty="0" smtClean="0"/>
              <a:t>The </a:t>
            </a:r>
            <a:r>
              <a:rPr lang="en-US" dirty="0"/>
              <a:t>feeling of pain and suffering, threats, loneliness and the need for protection imposed on man by his illness, demanded an explanation from man. And he gave it to himself and others. </a:t>
            </a:r>
            <a:endParaRPr lang="en-US" dirty="0" smtClean="0"/>
          </a:p>
          <a:p>
            <a:pPr algn="just"/>
            <a:r>
              <a:rPr lang="en-US" dirty="0" smtClean="0"/>
              <a:t>This </a:t>
            </a:r>
            <a:r>
              <a:rPr lang="en-US" dirty="0"/>
              <a:t>is how folk medicine emerged as the first and very often basic form of </a:t>
            </a:r>
            <a:r>
              <a:rPr lang="en-US" dirty="0" smtClean="0"/>
              <a:t>treatment.</a:t>
            </a:r>
          </a:p>
          <a:p>
            <a:pPr algn="just"/>
            <a:r>
              <a:rPr lang="en-US" dirty="0" smtClean="0"/>
              <a:t>Today</a:t>
            </a:r>
            <a:r>
              <a:rPr lang="en-US" dirty="0"/>
              <a:t>, it is nurtured mainly in poor and backward environments, where acquired knowledge is most often transmitted orally from generation to generation. Folk medicine is not unique and universal, i.e. it differs from people to people, from continent to continent, and it was created by mixing outdated concepts, superstitions and random </a:t>
            </a:r>
            <a:r>
              <a:rPr lang="en-US" dirty="0" smtClean="0"/>
              <a:t>knowledge.</a:t>
            </a:r>
            <a:endParaRPr lang="en-US" dirty="0"/>
          </a:p>
          <a:p>
            <a:endParaRPr lang="en-US" dirty="0"/>
          </a:p>
        </p:txBody>
      </p:sp>
    </p:spTree>
    <p:extLst>
      <p:ext uri="{BB962C8B-B14F-4D97-AF65-F5344CB8AC3E}">
        <p14:creationId xmlns:p14="http://schemas.microsoft.com/office/powerpoint/2010/main" val="23818503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1040</TotalTime>
  <Words>1553</Words>
  <Application>Microsoft Office PowerPoint</Application>
  <PresentationFormat>Custom</PresentationFormat>
  <Paragraphs>92</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Organic</vt:lpstr>
      <vt:lpstr>TERM AND DEFINITION OF MEDICINE. INTRODUCTION TO MEDICINE</vt:lpstr>
      <vt:lpstr>PowerPoint Presentation</vt:lpstr>
      <vt:lpstr>PowerPoint Presentation</vt:lpstr>
      <vt:lpstr>PowerPoint Presentation</vt:lpstr>
      <vt:lpstr>PowerPoint Presentation</vt:lpstr>
      <vt:lpstr>PowerPoint Presentation</vt:lpstr>
      <vt:lpstr>The predecessors of the scientific form of medicine are nowadays known as traditional or folk medicine.</vt:lpstr>
      <vt:lpstr>Traditional medicine</vt:lpstr>
      <vt:lpstr>Folk medicine</vt:lpstr>
      <vt:lpstr>Stages in the development of medicine</vt:lpstr>
      <vt:lpstr>Stages in the development of medicine</vt:lpstr>
      <vt:lpstr>Stages in the development of medicine</vt:lpstr>
      <vt:lpstr>Stages in the development of medicine</vt:lpstr>
      <vt:lpstr>Stages in the development of medicine</vt:lpstr>
      <vt:lpstr>Stages in the development of medicine</vt:lpstr>
      <vt:lpstr>Modern Medicine</vt:lpstr>
      <vt:lpstr>Modern Medicine</vt:lpstr>
      <vt:lpstr>Modern Medicine</vt:lpstr>
      <vt:lpstr>Modern Medicine</vt:lpstr>
      <vt:lpstr>Modern Medicine</vt:lpstr>
      <vt:lpstr>Modern Medicine</vt:lpstr>
      <vt:lpstr>Modern Medicine</vt:lpstr>
      <vt:lpstr>Modern Medicine</vt:lpstr>
      <vt:lpstr>Modern Medicine</vt:lpstr>
      <vt:lpstr>Modern Medicine</vt:lpstr>
      <vt:lpstr>Modern Medicine</vt:lpstr>
      <vt:lpstr>Modern Medicine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soclek</cp:lastModifiedBy>
  <cp:revision>60</cp:revision>
  <dcterms:created xsi:type="dcterms:W3CDTF">2023-09-13T10:25:46Z</dcterms:created>
  <dcterms:modified xsi:type="dcterms:W3CDTF">2024-02-22T14:58:28Z</dcterms:modified>
</cp:coreProperties>
</file>